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3" r:id="rId1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7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09aed405a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09aed405a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0c55b143b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0c55b143b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09aed405a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09aed405a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09aed405a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09aed405a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09aed405a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09aed405a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09aed405a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09aed405a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09aed405a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09aed405a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0c55b143b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0c55b143b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09aed405a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09aed405a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09aed405a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09aed405a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09aed405a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09aed405a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0c55b143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0c55b143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09aed405a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09aed405a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AllocSmart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Smarter Portfolio Management with Reinforcement Learning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460950" y="345648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471900" y="408500"/>
            <a:ext cx="43878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Insights &amp; Reports</a:t>
            </a:r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9" name="Google Shape;149;p22" title="截屏2025-04-28 10.42.0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46625"/>
            <a:ext cx="5653228" cy="3796876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/>
          <p:nvPr/>
        </p:nvSpPr>
        <p:spPr>
          <a:xfrm>
            <a:off x="5527800" y="278250"/>
            <a:ext cx="3616200" cy="15777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1" name="Google Shape;151;p22" title="截屏2025-04-28 10.42.35.png"/>
          <p:cNvPicPr preferRelativeResize="0"/>
          <p:nvPr/>
        </p:nvPicPr>
        <p:blipFill rotWithShape="1">
          <a:blip r:embed="rId4">
            <a:alphaModFix/>
          </a:blip>
          <a:srcRect t="-4820" b="4820"/>
          <a:stretch/>
        </p:blipFill>
        <p:spPr>
          <a:xfrm>
            <a:off x="4910125" y="1677425"/>
            <a:ext cx="4233876" cy="346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5472125" y="278250"/>
            <a:ext cx="3616200" cy="13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oboto"/>
              <a:buChar char="●"/>
            </a:pPr>
            <a:r>
              <a:rPr lang="en-GB" sz="1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Review total return, cash flow, and asset holdings</a:t>
            </a:r>
            <a:endParaRPr sz="1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oboto"/>
              <a:buChar char="●"/>
            </a:pPr>
            <a:r>
              <a:rPr lang="en-GB" sz="1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Analyze risk metrics like volatility and Sharpe Ratio</a:t>
            </a:r>
            <a:endParaRPr sz="1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oboto"/>
              <a:buChar char="●"/>
            </a:pPr>
            <a:r>
              <a:rPr lang="en-GB" sz="1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Download performance and transaction reports</a:t>
            </a:r>
            <a:endParaRPr sz="1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Discussion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Architecture (Container Level)</a:t>
            </a:r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body" idx="1"/>
          </p:nvPr>
        </p:nvSpPr>
        <p:spPr>
          <a:xfrm>
            <a:off x="4177775" y="2239175"/>
            <a:ext cx="5372100" cy="30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-</a:t>
            </a:r>
            <a:r>
              <a:rPr lang="en-GB" sz="1700">
                <a:solidFill>
                  <a:schemeClr val="dk2"/>
                </a:solidFill>
              </a:rPr>
              <a:t> User interacts with AllocSmart through web app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</a:rPr>
              <a:t>- Frontend uses React, Backend uses Flask.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</a:rPr>
              <a:t>- External data from AlphaVantage.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</a:rPr>
              <a:t>- Data stored in MySQL.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dk2"/>
                </a:solidFill>
              </a:rPr>
              <a:t>- Email system for notifications.</a:t>
            </a:r>
            <a:endParaRPr sz="1700">
              <a:solidFill>
                <a:schemeClr val="dk2"/>
              </a:solidFill>
            </a:endParaRPr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250" y="1713775"/>
            <a:ext cx="3801425" cy="342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267575" y="376900"/>
            <a:ext cx="3868500" cy="465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UI/UX </a:t>
            </a: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Design Principles</a:t>
            </a:r>
            <a:endParaRPr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8075" y="213025"/>
            <a:ext cx="5133950" cy="47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：)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Q&amp;A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504428" y="35589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Agenda</a:t>
            </a:r>
            <a:endParaRPr sz="3400"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6178" y="347250"/>
            <a:ext cx="4981575" cy="460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AllocSmart: Intelligent Portfolio Allocation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285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-GB" sz="1200">
                <a:solidFill>
                  <a:srgbClr val="000000"/>
                </a:solidFill>
                <a:highlight>
                  <a:srgbClr val="C9DAF8"/>
                </a:highlight>
              </a:rPr>
              <a:t>• </a:t>
            </a:r>
            <a:r>
              <a:rPr lang="en-GB" sz="1200" b="1">
                <a:solidFill>
                  <a:srgbClr val="000000"/>
                </a:solidFill>
                <a:highlight>
                  <a:srgbClr val="C9DAF8"/>
                </a:highlight>
              </a:rPr>
              <a:t>What is AllocSmart?</a:t>
            </a:r>
            <a:endParaRPr sz="1200" b="1">
              <a:solidFill>
                <a:srgbClr val="000000"/>
              </a:solidFill>
              <a:highlight>
                <a:srgbClr val="C9DAF8"/>
              </a:highlight>
            </a:endParaRPr>
          </a:p>
          <a:p>
            <a:pPr marL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852"/>
              <a:buNone/>
            </a:pPr>
            <a:r>
              <a:rPr lang="en-GB" sz="1200">
                <a:solidFill>
                  <a:srgbClr val="000000"/>
                </a:solidFill>
              </a:rPr>
              <a:t>A smart web platform that uses reinforcement learning to help users optimize their stock investment strategies.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852"/>
              <a:buNone/>
            </a:pPr>
            <a:r>
              <a:rPr lang="en-GB" sz="1200">
                <a:solidFill>
                  <a:srgbClr val="000000"/>
                </a:solidFill>
                <a:highlight>
                  <a:srgbClr val="C9DAF8"/>
                </a:highlight>
              </a:rPr>
              <a:t>• </a:t>
            </a:r>
            <a:r>
              <a:rPr lang="en-GB" sz="1200" b="1">
                <a:solidFill>
                  <a:srgbClr val="000000"/>
                </a:solidFill>
                <a:highlight>
                  <a:srgbClr val="C9DAF8"/>
                </a:highlight>
              </a:rPr>
              <a:t>Key Functions:</a:t>
            </a:r>
            <a:endParaRPr sz="1200" b="1">
              <a:solidFill>
                <a:srgbClr val="000000"/>
              </a:solidFill>
              <a:highlight>
                <a:srgbClr val="C9DAF8"/>
              </a:highlight>
            </a:endParaRPr>
          </a:p>
          <a:p>
            <a:pPr marL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852"/>
              <a:buNone/>
            </a:pPr>
            <a:r>
              <a:rPr lang="en-GB" sz="1200">
                <a:solidFill>
                  <a:srgbClr val="000000"/>
                </a:solidFill>
              </a:rPr>
              <a:t>•Set investment goals and risk preferences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852"/>
              <a:buNone/>
            </a:pPr>
            <a:r>
              <a:rPr lang="en-GB" sz="1200">
                <a:solidFill>
                  <a:srgbClr val="000000"/>
                </a:solidFill>
              </a:rPr>
              <a:t>•Train a personalized RL model based on your inputs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852"/>
              <a:buNone/>
            </a:pPr>
            <a:r>
              <a:rPr lang="en-GB" sz="1200">
                <a:solidFill>
                  <a:srgbClr val="000000"/>
                </a:solidFill>
              </a:rPr>
              <a:t>•Get dynamic, AI-powered portfolio recommendations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852"/>
              <a:buNone/>
            </a:pPr>
            <a:r>
              <a:rPr lang="en-GB" sz="1200">
                <a:solidFill>
                  <a:srgbClr val="000000"/>
                </a:solidFill>
              </a:rPr>
              <a:t>•Simulate transactions and track portfolio performance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852"/>
              <a:buNone/>
            </a:pPr>
            <a:r>
              <a:rPr lang="en-GB" sz="1200">
                <a:solidFill>
                  <a:srgbClr val="000000"/>
                </a:solidFill>
                <a:highlight>
                  <a:srgbClr val="C9DAF8"/>
                </a:highlight>
              </a:rPr>
              <a:t>•</a:t>
            </a:r>
            <a:r>
              <a:rPr lang="en-GB" sz="1200" b="1">
                <a:solidFill>
                  <a:srgbClr val="000000"/>
                </a:solidFill>
                <a:highlight>
                  <a:srgbClr val="C9DAF8"/>
                </a:highlight>
              </a:rPr>
              <a:t>Powered by:</a:t>
            </a:r>
            <a:endParaRPr sz="1200" b="1">
              <a:solidFill>
                <a:srgbClr val="000000"/>
              </a:solidFill>
              <a:highlight>
                <a:srgbClr val="C9DAF8"/>
              </a:highlight>
            </a:endParaRPr>
          </a:p>
          <a:p>
            <a:pPr marL="0" lvl="0" indent="0" algn="l" rtl="0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SzPts val="852"/>
              <a:buNone/>
            </a:pPr>
            <a:r>
              <a:rPr lang="en-GB" sz="1200">
                <a:solidFill>
                  <a:srgbClr val="000000"/>
                </a:solidFill>
              </a:rPr>
              <a:t>React, Flask, Reinforcement Learning, and cloud deployment on Duke VCM.</a:t>
            </a:r>
            <a:endParaRPr sz="120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7950" y="1742325"/>
            <a:ext cx="4101718" cy="333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Site demonstration</a:t>
            </a:r>
            <a:endParaRPr sz="4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Homepage Overview</a:t>
            </a:r>
            <a:endParaRPr sz="2100"/>
          </a:p>
        </p:txBody>
      </p:sp>
      <p:grpSp>
        <p:nvGrpSpPr>
          <p:cNvPr id="93" name="Google Shape;93;p17"/>
          <p:cNvGrpSpPr/>
          <p:nvPr/>
        </p:nvGrpSpPr>
        <p:grpSpPr>
          <a:xfrm>
            <a:off x="0" y="186338"/>
            <a:ext cx="9143999" cy="4190413"/>
            <a:chOff x="0" y="381163"/>
            <a:chExt cx="9143999" cy="4190413"/>
          </a:xfrm>
        </p:grpSpPr>
        <p:pic>
          <p:nvPicPr>
            <p:cNvPr id="94" name="Google Shape;94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1146625"/>
              <a:ext cx="5149599" cy="3424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Google Shape;95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70985" y="381163"/>
              <a:ext cx="2608016" cy="34249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7"/>
            <p:cNvPicPr preferRelativeResize="0"/>
            <p:nvPr/>
          </p:nvPicPr>
          <p:blipFill rotWithShape="1">
            <a:blip r:embed="rId5">
              <a:alphaModFix/>
            </a:blip>
            <a:srcRect t="1826"/>
            <a:stretch/>
          </p:blipFill>
          <p:spPr>
            <a:xfrm>
              <a:off x="6679000" y="381175"/>
              <a:ext cx="2464999" cy="37314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p17"/>
            <p:cNvSpPr txBox="1"/>
            <p:nvPr/>
          </p:nvSpPr>
          <p:spPr>
            <a:xfrm>
              <a:off x="146100" y="505950"/>
              <a:ext cx="4105800" cy="44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Banner: Real-Time Market Indicators</a:t>
              </a:r>
              <a:endPara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8" name="Google Shape;98;p17"/>
            <p:cNvSpPr txBox="1"/>
            <p:nvPr/>
          </p:nvSpPr>
          <p:spPr>
            <a:xfrm>
              <a:off x="5458200" y="3874050"/>
              <a:ext cx="866700" cy="52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Login </a:t>
              </a:r>
              <a:endPara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" name="Google Shape;99;p17"/>
            <p:cNvSpPr txBox="1"/>
            <p:nvPr/>
          </p:nvSpPr>
          <p:spPr>
            <a:xfrm>
              <a:off x="7420625" y="4112625"/>
              <a:ext cx="1545000" cy="33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Register</a:t>
              </a:r>
              <a:endPara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17"/>
            <p:cNvSpPr txBox="1"/>
            <p:nvPr/>
          </p:nvSpPr>
          <p:spPr>
            <a:xfrm>
              <a:off x="225100" y="3439325"/>
              <a:ext cx="2240700" cy="33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3 core values</a:t>
              </a:r>
              <a:endPara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" name="Google Shape;101;p17"/>
            <p:cNvSpPr/>
            <p:nvPr/>
          </p:nvSpPr>
          <p:spPr>
            <a:xfrm>
              <a:off x="71975" y="1410600"/>
              <a:ext cx="3999000" cy="3357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2" name="Google Shape;102;p17"/>
            <p:cNvSpPr/>
            <p:nvPr/>
          </p:nvSpPr>
          <p:spPr>
            <a:xfrm>
              <a:off x="517350" y="3971475"/>
              <a:ext cx="3999000" cy="5289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3" name="Google Shape;103;p17"/>
            <p:cNvCxnSpPr>
              <a:endCxn id="97" idx="2"/>
            </p:cNvCxnSpPr>
            <p:nvPr/>
          </p:nvCxnSpPr>
          <p:spPr>
            <a:xfrm rot="10800000">
              <a:off x="2199000" y="952650"/>
              <a:ext cx="322500" cy="3465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04" name="Google Shape;104;p17"/>
            <p:cNvCxnSpPr/>
            <p:nvPr/>
          </p:nvCxnSpPr>
          <p:spPr>
            <a:xfrm rot="10800000">
              <a:off x="1460650" y="3806125"/>
              <a:ext cx="322500" cy="3465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400900" y="39035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1" name="Google Shape;111;p18" title="截屏2025-04-28 10.35.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6775" y="0"/>
            <a:ext cx="5187226" cy="284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 title="截屏2025-04-28 10.33.5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83725"/>
            <a:ext cx="5377198" cy="362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 title="截屏2025-04-28 10.36.5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1225" y="2849425"/>
            <a:ext cx="4182774" cy="202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/>
          <p:nvPr/>
        </p:nvSpPr>
        <p:spPr>
          <a:xfrm>
            <a:off x="5096350" y="1722900"/>
            <a:ext cx="2439900" cy="12108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AD1DC"/>
              </a:solidFill>
              <a:highlight>
                <a:srgbClr val="EAD1DC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4961225" y="1722900"/>
            <a:ext cx="25749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View total portfolio value, cash balance, and asset allocation</a:t>
            </a:r>
            <a:endParaRPr sz="11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Track today's performance change with real-time updates</a:t>
            </a:r>
            <a:endParaRPr sz="11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Monitor recent transactions and holding details</a:t>
            </a:r>
            <a:endParaRPr sz="7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>
            <a:spLocks noGrp="1"/>
          </p:cNvSpPr>
          <p:nvPr>
            <p:ph type="title"/>
          </p:nvPr>
        </p:nvSpPr>
        <p:spPr>
          <a:xfrm>
            <a:off x="471900" y="419275"/>
            <a:ext cx="30348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Input Parameters &amp; Training</a:t>
            </a:r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2" name="Google Shape;122;p19" title="截屏2025-04-28 10.40.0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9650"/>
            <a:ext cx="6093450" cy="387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 title="截屏2025-04-28 10.41.1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0600" y="2011050"/>
            <a:ext cx="4343398" cy="313244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/>
          <p:nvPr/>
        </p:nvSpPr>
        <p:spPr>
          <a:xfrm>
            <a:off x="4887575" y="480150"/>
            <a:ext cx="4008300" cy="15309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4887575" y="480150"/>
            <a:ext cx="4008300" cy="8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oboto"/>
              <a:buChar char="●"/>
            </a:pPr>
            <a:r>
              <a:rPr lang="en-GB" sz="1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Customize training parameters like transaction fee and stock limits</a:t>
            </a:r>
            <a:endParaRPr sz="1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oboto"/>
              <a:buChar char="●"/>
            </a:pPr>
            <a:r>
              <a:rPr lang="en-GB" sz="1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Set reward component weights based on investment preferences</a:t>
            </a:r>
            <a:endParaRPr sz="1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Roboto"/>
              <a:buChar char="●"/>
            </a:pPr>
            <a:r>
              <a:rPr lang="en-GB" sz="1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Start training a personalized RL model with one click</a:t>
            </a:r>
            <a:endParaRPr sz="1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-185750" y="359300"/>
            <a:ext cx="35481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680"/>
              <a:t>RL Model Recommendations</a:t>
            </a:r>
            <a:endParaRPr sz="1960"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36550" y="1799825"/>
            <a:ext cx="31035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Receive dynamic buy/sell recommendations</a:t>
            </a:r>
            <a:br>
              <a:rPr lang="en-GB" sz="1600"/>
            </a:br>
            <a:endParaRPr sz="1600"/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View expected returns and confidence levels</a:t>
            </a:r>
            <a:endParaRPr sz="160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Align portfolio strategy with personalized RL predictions</a:t>
            </a:r>
            <a:br>
              <a:rPr lang="en-GB" sz="1600"/>
            </a:b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2" name="Google Shape;132;p20" title="截屏2025-04-28 10.35.0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1350" y="746525"/>
            <a:ext cx="5912651" cy="37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471900" y="1641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Transaction Simulator</a:t>
            </a: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9" name="Google Shape;139;p21" title="截屏2025-04-28 10.43.1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07525"/>
            <a:ext cx="6264873" cy="398815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/>
          <p:nvPr/>
        </p:nvSpPr>
        <p:spPr>
          <a:xfrm>
            <a:off x="5110275" y="408500"/>
            <a:ext cx="4033800" cy="17973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1" name="Google Shape;141;p21" title="截屏2025-04-28 10.43.5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4925" y="2205675"/>
            <a:ext cx="3639076" cy="294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/>
        </p:nvSpPr>
        <p:spPr>
          <a:xfrm>
            <a:off x="5165950" y="408500"/>
            <a:ext cx="37581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Simulate buy/sell transactions safely</a:t>
            </a:r>
            <a:endParaRPr sz="17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Analyze transaction history and net cash flow</a:t>
            </a:r>
            <a:endParaRPr sz="16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Understand portfolio adjustments before committing</a:t>
            </a:r>
            <a:endParaRPr sz="17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</Words>
  <Application>Microsoft Office PowerPoint</Application>
  <PresentationFormat>On-screen Show (16:9)</PresentationFormat>
  <Paragraphs>53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Roboto</vt:lpstr>
      <vt:lpstr>Material</vt:lpstr>
      <vt:lpstr>AllocSmart</vt:lpstr>
      <vt:lpstr>Agenda</vt:lpstr>
      <vt:lpstr>AllocSmart: Intelligent Portfolio Allocation</vt:lpstr>
      <vt:lpstr>Site demonstration</vt:lpstr>
      <vt:lpstr>PowerPoint Presentation</vt:lpstr>
      <vt:lpstr>Dashboard  Overview</vt:lpstr>
      <vt:lpstr>Input Parameters &amp; Training</vt:lpstr>
      <vt:lpstr>RL Model Recommendations</vt:lpstr>
      <vt:lpstr>Transaction Simulator</vt:lpstr>
      <vt:lpstr>Performance Insights &amp; Reports</vt:lpstr>
      <vt:lpstr>Design Discussion</vt:lpstr>
      <vt:lpstr>System Architecture (Container Level)</vt:lpstr>
      <vt:lpstr>UI/UX  Design Principles</vt:lpstr>
      <vt:lpstr>Thank you ：) 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Zifei Yang</cp:lastModifiedBy>
  <cp:revision>1</cp:revision>
  <dcterms:modified xsi:type="dcterms:W3CDTF">2025-05-18T03:08:32Z</dcterms:modified>
</cp:coreProperties>
</file>